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</p:sldMasterIdLst>
  <p:notesMasterIdLst>
    <p:notesMasterId r:id="rId34"/>
  </p:notesMasterIdLst>
  <p:sldIdLst>
    <p:sldId id="367" r:id="rId3"/>
    <p:sldId id="349" r:id="rId4"/>
    <p:sldId id="348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50" r:id="rId16"/>
    <p:sldId id="351" r:id="rId17"/>
    <p:sldId id="352" r:id="rId18"/>
    <p:sldId id="354" r:id="rId19"/>
    <p:sldId id="355" r:id="rId20"/>
    <p:sldId id="353" r:id="rId21"/>
    <p:sldId id="356" r:id="rId22"/>
    <p:sldId id="357" r:id="rId23"/>
    <p:sldId id="358" r:id="rId24"/>
    <p:sldId id="359" r:id="rId25"/>
    <p:sldId id="362" r:id="rId26"/>
    <p:sldId id="360" r:id="rId27"/>
    <p:sldId id="363" r:id="rId28"/>
    <p:sldId id="361" r:id="rId29"/>
    <p:sldId id="364" r:id="rId30"/>
    <p:sldId id="365" r:id="rId31"/>
    <p:sldId id="366" r:id="rId32"/>
    <p:sldId id="368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38689-1189-4B44-AAC4-B0577F880E2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9C679-4627-48BD-90C0-BDD0DE335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08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78969E-27BB-4FCB-8206-DB59390EEDF7}" type="slidenum">
              <a:rPr kumimoji="0" lang="nl-NL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nl-NL" altLang="en-US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628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445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24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18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5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117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4"/>
            <a:ext cx="5040000" cy="57358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5"/>
            <a:ext cx="3276600" cy="4122639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3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7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3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5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89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6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4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416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3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7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4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3" y="230192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95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29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1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119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91"/>
            <a:ext cx="8442796" cy="840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6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29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18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17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048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307E89A9-E009-4DDE-879B-285B744E7C9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18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CAC0-F134-4639-AF9C-526E07B1537F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A850-BF96-4DD5-A9BD-D559E0E5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9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55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53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676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607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261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948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6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88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56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5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3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3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1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06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6" y="1828801"/>
            <a:ext cx="8404225" cy="4133851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00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05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4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9596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3" y="230194"/>
            <a:ext cx="8442796" cy="840125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20432" y="6370469"/>
            <a:ext cx="468000" cy="164251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07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189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377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566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754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07" indent="-252407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38" indent="-285744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553" indent="-319080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333" indent="-360354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03" indent="-352417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8647-EDC7-400B-8225-742630749A44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2.jpeg"/><Relationship Id="rId7" Type="http://schemas.openxmlformats.org/officeDocument/2006/relationships/image" Target="../media/image1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8.jpe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/>
          <p:cNvSpPr txBox="1">
            <a:spLocks/>
          </p:cNvSpPr>
          <p:nvPr/>
        </p:nvSpPr>
        <p:spPr bwMode="auto">
          <a:xfrm>
            <a:off x="491643" y="1294874"/>
            <a:ext cx="8365895" cy="74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Introduction</a:t>
            </a:r>
            <a:r>
              <a:rPr kumimoji="0" lang="en-GB" sz="2500" b="0" i="0" u="none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to next generation microbiome data analytics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BC038-A5B1-4261-9CD3-393980B7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4" y="4085033"/>
            <a:ext cx="4275245" cy="26705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8A92F5-2DD7-4313-A9E3-7A73A8184F40}"/>
              </a:ext>
            </a:extLst>
          </p:cNvPr>
          <p:cNvSpPr/>
          <p:nvPr/>
        </p:nvSpPr>
        <p:spPr>
          <a:xfrm>
            <a:off x="458339" y="2840244"/>
            <a:ext cx="863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Open &amp; reproducible microbiome data analysis spring school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Wageningen, The Netherlands, May 28-30, 2018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40B0EDBC-01D8-4D00-9DC4-D24EF631D4ED}"/>
              </a:ext>
            </a:extLst>
          </p:cNvPr>
          <p:cNvSpPr txBox="1">
            <a:spLocks/>
          </p:cNvSpPr>
          <p:nvPr/>
        </p:nvSpPr>
        <p:spPr bwMode="auto">
          <a:xfrm>
            <a:off x="4886632" y="4546192"/>
            <a:ext cx="4047807" cy="174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000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Gerben DA Hermes, PhD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L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aboratory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of Microbiology,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Wageningen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University &amp; Research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6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59396" y="6488668"/>
            <a:ext cx="10071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/>
              <a:t>© </a:t>
            </a:r>
            <a:r>
              <a:rPr lang="en-GB" sz="1200" dirty="0" err="1" smtClean="0"/>
              <a:t>Zoetendal</a:t>
            </a:r>
            <a:r>
              <a:rPr lang="en-GB" sz="1200" dirty="0" smtClean="0"/>
              <a:t>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630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967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US" altLang="en-US" sz="3200" b="1" dirty="0">
                <a:solidFill>
                  <a:srgbClr val="1F497D"/>
                </a:solidFill>
                <a:latin typeface="Calibri"/>
              </a:rPr>
              <a:t>16S </a:t>
            </a:r>
            <a:r>
              <a:rPr lang="en-US" altLang="en-US" sz="3200" b="1" dirty="0" err="1">
                <a:solidFill>
                  <a:srgbClr val="1F497D"/>
                </a:solidFill>
                <a:latin typeface="Calibri"/>
              </a:rPr>
              <a:t>rRNA</a:t>
            </a:r>
            <a:r>
              <a:rPr lang="en-US" altLang="en-US" sz="3200" b="1" dirty="0">
                <a:solidFill>
                  <a:srgbClr val="1F497D"/>
                </a:solidFill>
                <a:latin typeface="Calibri"/>
              </a:rPr>
              <a:t> </a:t>
            </a:r>
            <a:r>
              <a:rPr lang="en-US" altLang="en-US" sz="3200" b="1" dirty="0" smtClean="0">
                <a:solidFill>
                  <a:srgbClr val="1F497D"/>
                </a:solidFill>
                <a:latin typeface="Calibri"/>
              </a:rPr>
              <a:t>gene based approaches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A850-BF96-4DD5-A9BD-D559E0E5D8D0}" type="slidenum">
              <a:rPr lang="en-US" smtClean="0"/>
              <a:t>15</a:t>
            </a:fld>
            <a:endParaRPr lang="en-US"/>
          </a:p>
        </p:txBody>
      </p:sp>
      <p:sp>
        <p:nvSpPr>
          <p:cNvPr id="20" name="Rectangle 3"/>
          <p:cNvSpPr txBox="1">
            <a:spLocks noChangeArrowheads="1"/>
          </p:cNvSpPr>
          <p:nvPr/>
        </p:nvSpPr>
        <p:spPr>
          <a:xfrm>
            <a:off x="355698" y="1202838"/>
            <a:ext cx="979328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Target for </a:t>
            </a:r>
            <a:r>
              <a:rPr kumimoji="0" lang="en-US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detection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&amp; </a:t>
            </a:r>
            <a:r>
              <a:rPr kumimoji="0" lang="en-US" altLang="en-US" sz="1800" b="1" i="0" u="sng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identification</a:t>
            </a: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bacteria.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Ideal phylogenetic marker.</a:t>
            </a: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Universally distributed, functionally constant, </a:t>
            </a:r>
          </a:p>
          <a:p>
            <a:pPr marL="742950" marR="0" lvl="1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Sufficiently conserved, ‘no’ horizontal transfer (?)			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More than 3,000,000 sequences in databases.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Alternating variable and conserved sequence domains.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3717032"/>
            <a:ext cx="5256212" cy="258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3619500" y="3859907"/>
            <a:ext cx="2181225" cy="284162"/>
            <a:chOff x="3618717" y="3538810"/>
            <a:chExt cx="2181947" cy="284345"/>
          </a:xfrm>
        </p:grpSpPr>
        <p:sp>
          <p:nvSpPr>
            <p:cNvPr id="24" name="Oval 1"/>
            <p:cNvSpPr>
              <a:spLocks noChangeArrowheads="1"/>
            </p:cNvSpPr>
            <p:nvPr/>
          </p:nvSpPr>
          <p:spPr bwMode="auto">
            <a:xfrm>
              <a:off x="3618717" y="3623394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4147926" y="3729517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6" name="Oval 8"/>
            <p:cNvSpPr>
              <a:spLocks noChangeArrowheads="1"/>
            </p:cNvSpPr>
            <p:nvPr/>
          </p:nvSpPr>
          <p:spPr bwMode="auto">
            <a:xfrm>
              <a:off x="5728655" y="3538810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27" name="Oval 9"/>
            <p:cNvSpPr>
              <a:spLocks noChangeArrowheads="1"/>
            </p:cNvSpPr>
            <p:nvPr/>
          </p:nvSpPr>
          <p:spPr bwMode="auto">
            <a:xfrm>
              <a:off x="4909404" y="3603352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rgbClr val="1F497D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</p:grp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4199107" y="3991669"/>
            <a:ext cx="736431" cy="1500188"/>
          </a:xfrm>
          <a:prstGeom prst="rect">
            <a:avLst/>
          </a:prstGeom>
          <a:solidFill>
            <a:srgbClr val="00B050">
              <a:alpha val="34117"/>
            </a:srgbClr>
          </a:solidFill>
          <a:ln w="9525" algn="ctr">
            <a:solidFill>
              <a:sysClr val="windowText" lastClr="000000">
                <a:alpha val="14117"/>
              </a:sys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3633788" y="3924407"/>
            <a:ext cx="1330136" cy="1567450"/>
          </a:xfrm>
          <a:prstGeom prst="rect">
            <a:avLst/>
          </a:prstGeom>
          <a:solidFill>
            <a:srgbClr val="820057">
              <a:alpha val="25098"/>
            </a:srgbClr>
          </a:solidFill>
          <a:ln w="9525" algn="ctr">
            <a:solidFill>
              <a:sysClr val="windowText" lastClr="000000">
                <a:alpha val="14117"/>
              </a:sysClr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srgbClr val="7FA7CE"/>
              </a:solidFill>
              <a:effectLst/>
              <a:uLnTx/>
              <a:uFillTx/>
              <a:latin typeface="Arial" pitchFamily="34" charset="0"/>
            </a:endParaRPr>
          </a:p>
        </p:txBody>
      </p:sp>
      <p:cxnSp>
        <p:nvCxnSpPr>
          <p:cNvPr id="30" name="Straight Arrow Connector 6"/>
          <p:cNvCxnSpPr>
            <a:cxnSpLocks noChangeShapeType="1"/>
          </p:cNvCxnSpPr>
          <p:nvPr/>
        </p:nvCxnSpPr>
        <p:spPr bwMode="auto">
          <a:xfrm>
            <a:off x="1547664" y="4144069"/>
            <a:ext cx="0" cy="1079248"/>
          </a:xfrm>
          <a:prstGeom prst="straightConnector1">
            <a:avLst/>
          </a:prstGeom>
          <a:noFill/>
          <a:ln w="38100" algn="ctr">
            <a:solidFill>
              <a:srgbClr val="1F497D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10"/>
          <p:cNvSpPr txBox="1">
            <a:spLocks noChangeArrowheads="1"/>
          </p:cNvSpPr>
          <p:nvPr/>
        </p:nvSpPr>
        <p:spPr bwMode="auto">
          <a:xfrm>
            <a:off x="179388" y="4758432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0" cap="none" spc="0" normalizeH="0" baseline="0" noProof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variability</a:t>
            </a:r>
            <a:endParaRPr kumimoji="0" lang="en-US" altLang="en-US" sz="2000" b="0" i="0" u="none" strike="noStrike" kern="0" cap="none" spc="0" normalizeH="0" baseline="0" noProof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2" name="TextBox 15"/>
          <p:cNvSpPr txBox="1">
            <a:spLocks noChangeArrowheads="1"/>
          </p:cNvSpPr>
          <p:nvPr/>
        </p:nvSpPr>
        <p:spPr bwMode="auto">
          <a:xfrm>
            <a:off x="3633788" y="6487219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base </a:t>
            </a:r>
            <a:r>
              <a:rPr kumimoji="0" lang="nl-NL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</a:rPr>
              <a:t>position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</a:endParaRPr>
          </a:p>
        </p:txBody>
      </p:sp>
      <p:cxnSp>
        <p:nvCxnSpPr>
          <p:cNvPr id="33" name="Straight Arrow Connector 16"/>
          <p:cNvCxnSpPr>
            <a:cxnSpLocks noChangeShapeType="1"/>
          </p:cNvCxnSpPr>
          <p:nvPr/>
        </p:nvCxnSpPr>
        <p:spPr bwMode="auto">
          <a:xfrm>
            <a:off x="3708400" y="6487219"/>
            <a:ext cx="1820863" cy="0"/>
          </a:xfrm>
          <a:prstGeom prst="straightConnector1">
            <a:avLst/>
          </a:prstGeom>
          <a:noFill/>
          <a:ln w="38100" algn="ctr">
            <a:solidFill>
              <a:srgbClr val="1F497D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6" name="Picture 2" descr="Afbeeldingsresultaat voor 16s rrna ge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1184618"/>
            <a:ext cx="1856143" cy="248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0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4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‘previous generation’ </a:t>
            </a:r>
            <a:r>
              <a:rPr lang="en-GB" dirty="0" err="1" smtClean="0"/>
              <a:t>microbiomics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51" y="1318494"/>
            <a:ext cx="8521188" cy="4089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Godfather</a:t>
            </a:r>
          </a:p>
          <a:p>
            <a:r>
              <a:rPr lang="en-GB" dirty="0" smtClean="0"/>
              <a:t>1632 - 1723</a:t>
            </a:r>
          </a:p>
          <a:p>
            <a:r>
              <a:rPr lang="en-GB" dirty="0" smtClean="0"/>
              <a:t>&gt;1674 </a:t>
            </a:r>
          </a:p>
          <a:p>
            <a:pPr lvl="1"/>
            <a:r>
              <a:rPr lang="en-GB" dirty="0"/>
              <a:t>S</a:t>
            </a:r>
            <a:r>
              <a:rPr lang="en-GB" dirty="0" smtClean="0"/>
              <a:t>permatozoa</a:t>
            </a:r>
          </a:p>
          <a:p>
            <a:pPr lvl="1"/>
            <a:r>
              <a:rPr lang="en-GB" dirty="0" smtClean="0"/>
              <a:t>Blood cells</a:t>
            </a:r>
          </a:p>
          <a:p>
            <a:pPr lvl="1"/>
            <a:r>
              <a:rPr lang="en-GB" dirty="0" smtClean="0"/>
              <a:t>Dental plaque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9908-1A31-459F-B617-6C958B0183BC}" type="slidenum">
              <a:rPr lang="en-GB" smtClean="0"/>
              <a:t>2</a:t>
            </a:fld>
            <a:endParaRPr lang="en-GB"/>
          </a:p>
        </p:txBody>
      </p:sp>
      <p:pic>
        <p:nvPicPr>
          <p:cNvPr id="2050" name="Picture 2" descr="Image result for microscoop antoni van leeuwenhoe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00" y="4081372"/>
            <a:ext cx="4089255" cy="255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060" y="1168865"/>
            <a:ext cx="3576207" cy="492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2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8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5795" y="831273"/>
            <a:ext cx="49460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600" dirty="0" smtClean="0">
                <a:latin typeface="Verdana" pitchFamily="34" charset="0"/>
              </a:rPr>
              <a:t>Previous generation </a:t>
            </a:r>
            <a:r>
              <a:rPr lang="en-GB" sz="1600" dirty="0" err="1" smtClean="0">
                <a:latin typeface="Verdana" pitchFamily="34" charset="0"/>
              </a:rPr>
              <a:t>microbiomics</a:t>
            </a:r>
            <a:endParaRPr lang="en-GB" sz="16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03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31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GB" sz="3600" dirty="0">
                <a:solidFill>
                  <a:srgbClr val="333399"/>
                </a:solidFill>
                <a:latin typeface="Arial" pitchFamily="34" charset="0"/>
              </a:rPr>
              <a:t>16S rRNA gene amplicon sequencing workflow</a:t>
            </a:r>
            <a:endParaRPr lang="en-GB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21217"/>
          <a:stretch/>
        </p:blipFill>
        <p:spPr>
          <a:xfrm>
            <a:off x="5329020" y="1455821"/>
            <a:ext cx="1827296" cy="1636295"/>
          </a:xfrm>
        </p:spPr>
      </p:pic>
      <p:pic>
        <p:nvPicPr>
          <p:cNvPr id="1026" name="Picture 2" descr="Image result for 16 s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38" y="1254420"/>
            <a:ext cx="2468640" cy="55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14734" y="4953111"/>
            <a:ext cx="100811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26"/>
          <p:cNvSpPr>
            <a:spLocks noChangeArrowheads="1"/>
          </p:cNvSpPr>
          <p:nvPr/>
        </p:nvSpPr>
        <p:spPr bwMode="auto">
          <a:xfrm>
            <a:off x="3047868" y="3082280"/>
            <a:ext cx="5988628" cy="2313659"/>
          </a:xfrm>
          <a:prstGeom prst="rect">
            <a:avLst/>
          </a:prstGeom>
          <a:solidFill>
            <a:srgbClr val="FFCC99">
              <a:alpha val="38823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/>
          </a:p>
        </p:txBody>
      </p:sp>
      <p:pic>
        <p:nvPicPr>
          <p:cNvPr id="13" name="Picture 15" descr="plgsmal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57"/>
          <a:stretch>
            <a:fillRect/>
          </a:stretch>
        </p:blipFill>
        <p:spPr bwMode="auto">
          <a:xfrm>
            <a:off x="3538406" y="3363323"/>
            <a:ext cx="566314" cy="84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7" descr="pcrcopi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43"/>
          <a:stretch>
            <a:fillRect/>
          </a:stretch>
        </p:blipFill>
        <p:spPr bwMode="auto">
          <a:xfrm>
            <a:off x="5208455" y="3327418"/>
            <a:ext cx="1417823" cy="117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3390614" y="4288740"/>
            <a:ext cx="14431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600" dirty="0"/>
              <a:t>DNA extraction</a:t>
            </a:r>
          </a:p>
        </p:txBody>
      </p:sp>
      <p:sp>
        <p:nvSpPr>
          <p:cNvPr id="16" name="TextBox 12"/>
          <p:cNvSpPr txBox="1">
            <a:spLocks noChangeArrowheads="1"/>
          </p:cNvSpPr>
          <p:nvPr/>
        </p:nvSpPr>
        <p:spPr bwMode="auto">
          <a:xfrm>
            <a:off x="5621452" y="4487863"/>
            <a:ext cx="1000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a-DK" altLang="en-US" sz="1600" dirty="0"/>
              <a:t>PCR</a:t>
            </a:r>
          </a:p>
        </p:txBody>
      </p:sp>
      <p:sp>
        <p:nvSpPr>
          <p:cNvPr id="17" name="TextBox 13"/>
          <p:cNvSpPr txBox="1">
            <a:spLocks noChangeArrowheads="1"/>
          </p:cNvSpPr>
          <p:nvPr/>
        </p:nvSpPr>
        <p:spPr bwMode="auto">
          <a:xfrm>
            <a:off x="7092280" y="4470211"/>
            <a:ext cx="23042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None/>
            </a:pPr>
            <a:r>
              <a:rPr lang="en-GB" sz="1600" dirty="0" smtClean="0"/>
              <a:t>Community profiling with NGS</a:t>
            </a:r>
            <a:endParaRPr lang="en-GB" sz="1600" dirty="0"/>
          </a:p>
        </p:txBody>
      </p:sp>
      <p:cxnSp>
        <p:nvCxnSpPr>
          <p:cNvPr id="19" name="Straight Arrow Connector 19"/>
          <p:cNvCxnSpPr>
            <a:cxnSpLocks noChangeShapeType="1"/>
          </p:cNvCxnSpPr>
          <p:nvPr/>
        </p:nvCxnSpPr>
        <p:spPr bwMode="auto">
          <a:xfrm>
            <a:off x="4425496" y="3785682"/>
            <a:ext cx="408268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>
            <a:off x="6790610" y="3785682"/>
            <a:ext cx="408268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2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886" y="3137441"/>
            <a:ext cx="1477578" cy="1299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flipH="1">
            <a:off x="3885945" y="2564904"/>
            <a:ext cx="1627442" cy="690634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4" name="Content Placeholder 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21217"/>
          <a:stretch/>
        </p:blipFill>
        <p:spPr bwMode="auto">
          <a:xfrm>
            <a:off x="56340" y="1819338"/>
            <a:ext cx="1031698" cy="92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865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‘Next Generation’ Sequencers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24</a:t>
            </a:fld>
            <a:endParaRPr lang="en-GB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5" y="1570904"/>
            <a:ext cx="7593894" cy="436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6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rgbClr val="333399"/>
                </a:solidFill>
              </a:rPr>
              <a:t>Why Next Generation Sequencing?</a:t>
            </a:r>
            <a:endParaRPr lang="en-GB" dirty="0">
              <a:solidFill>
                <a:srgbClr val="333399"/>
              </a:solidFill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98" y="738440"/>
            <a:ext cx="2501802" cy="151476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916832"/>
            <a:ext cx="2081775" cy="1511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1" y="3927326"/>
            <a:ext cx="2284875" cy="12446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1683" y="222780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/>
              <a:t>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Sanger: long sequences &gt; more taxonomic information 450 – 1200 </a:t>
            </a:r>
            <a:r>
              <a:rPr lang="en-GB" dirty="0" err="1" smtClean="0"/>
              <a:t>bp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NGS shorter sequences &gt; less taxonomic information 50 – 450 </a:t>
            </a:r>
            <a:r>
              <a:rPr lang="en-GB" dirty="0" err="1" smtClean="0"/>
              <a:t>bp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171683" y="4653682"/>
            <a:ext cx="4925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Data</a:t>
            </a: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Sanger: </a:t>
            </a:r>
            <a:r>
              <a:rPr lang="en-GB" dirty="0"/>
              <a:t>10, 100, 200 sequences </a:t>
            </a:r>
            <a:r>
              <a:rPr lang="en-GB" dirty="0" smtClean="0"/>
              <a:t>... (time &amp; $)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NGS </a:t>
            </a:r>
            <a:r>
              <a:rPr lang="en-GB" dirty="0"/>
              <a:t>200.000 to </a:t>
            </a:r>
            <a:r>
              <a:rPr lang="en-GB" dirty="0" smtClean="0"/>
              <a:t>&gt; 1.000.000.000 </a:t>
            </a:r>
            <a:r>
              <a:rPr lang="en-GB" dirty="0"/>
              <a:t>sequences </a:t>
            </a:r>
            <a:r>
              <a:rPr lang="en-GB" dirty="0" smtClean="0"/>
              <a:t>(much cheaper/sequence)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2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Amplicon sequencing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519" y="3297322"/>
            <a:ext cx="3121152" cy="20878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26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731" y="2536607"/>
            <a:ext cx="1610685" cy="1477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7" y="3600792"/>
            <a:ext cx="1253976" cy="1830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29" y="3988416"/>
            <a:ext cx="1926053" cy="1396786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9874" y="1021844"/>
            <a:ext cx="2501802" cy="151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974558" y="5739062"/>
            <a:ext cx="6900566" cy="323166"/>
            <a:chOff x="974558" y="5739062"/>
            <a:chExt cx="6900566" cy="323166"/>
          </a:xfrm>
        </p:grpSpPr>
        <p:sp>
          <p:nvSpPr>
            <p:cNvPr id="10" name="TextBox 9"/>
            <p:cNvSpPr txBox="1"/>
            <p:nvPr/>
          </p:nvSpPr>
          <p:spPr>
            <a:xfrm>
              <a:off x="974558" y="5739063"/>
              <a:ext cx="24649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1400" dirty="0" smtClean="0">
                  <a:latin typeface="Verdana" pitchFamily="34" charset="0"/>
                </a:rPr>
                <a:t>20.000 people/country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410200" y="5739062"/>
              <a:ext cx="246492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GB" sz="1400" dirty="0" smtClean="0">
                  <a:latin typeface="Verdana" pitchFamily="34" charset="0"/>
                </a:rPr>
                <a:t>20 people/country</a:t>
              </a:r>
            </a:p>
          </p:txBody>
        </p:sp>
      </p:grpSp>
      <p:pic>
        <p:nvPicPr>
          <p:cNvPr id="12" name="Picture 11"/>
          <p:cNvPicPr/>
          <p:nvPr/>
        </p:nvPicPr>
        <p:blipFill rotWithShape="1">
          <a:blip r:embed="rId7"/>
          <a:srcRect l="17369" t="19299" r="24342" b="8947"/>
          <a:stretch/>
        </p:blipFill>
        <p:spPr>
          <a:xfrm>
            <a:off x="1926539" y="1141312"/>
            <a:ext cx="5329990" cy="4920915"/>
          </a:xfrm>
          <a:prstGeom prst="rect">
            <a:avLst/>
          </a:prstGeom>
        </p:spPr>
      </p:pic>
      <p:pic>
        <p:nvPicPr>
          <p:cNvPr id="13" name="Picture 17" descr="pcrcopi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43"/>
          <a:stretch>
            <a:fillRect/>
          </a:stretch>
        </p:blipFill>
        <p:spPr bwMode="auto">
          <a:xfrm>
            <a:off x="6633311" y="306699"/>
            <a:ext cx="2155576" cy="177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1586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62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4000" dirty="0" smtClean="0">
                <a:solidFill>
                  <a:srgbClr val="333399"/>
                </a:solidFill>
                <a:latin typeface="Arial" pitchFamily="34" charset="0"/>
              </a:rPr>
              <a:t>		</a:t>
            </a:r>
            <a:br>
              <a:rPr lang="en-GB" sz="4000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sz="4000" dirty="0">
                <a:solidFill>
                  <a:srgbClr val="333399"/>
                </a:solidFill>
                <a:latin typeface="Arial" pitchFamily="34" charset="0"/>
              </a:rPr>
              <a:t>	</a:t>
            </a:r>
            <a:r>
              <a:rPr lang="en-GB" sz="4000" dirty="0" smtClean="0">
                <a:solidFill>
                  <a:srgbClr val="333399"/>
                </a:solidFill>
                <a:latin typeface="Arial" pitchFamily="34" charset="0"/>
              </a:rPr>
              <a:t>	PCR</a:t>
            </a:r>
            <a:endParaRPr lang="en-GB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	</a:t>
            </a:r>
            <a:r>
              <a:rPr lang="en-GB" dirty="0" smtClean="0"/>
              <a:t>what to do with 10.000.000 sequences?</a:t>
            </a:r>
          </a:p>
          <a:p>
            <a:pPr marL="0" indent="0" algn="ctr">
              <a:buNone/>
            </a:pPr>
            <a:r>
              <a:rPr lang="en-GB" dirty="0"/>
              <a:t>	</a:t>
            </a:r>
            <a:r>
              <a:rPr lang="en-GB" sz="2500" dirty="0" smtClean="0"/>
              <a:t>1 sample; pick 10.000.000 colonies</a:t>
            </a:r>
          </a:p>
          <a:p>
            <a:pPr marL="0" indent="0" algn="ctr">
              <a:buNone/>
            </a:pPr>
            <a:r>
              <a:rPr lang="en-GB" sz="2500" dirty="0" smtClean="0"/>
              <a:t>Or</a:t>
            </a:r>
          </a:p>
          <a:p>
            <a:pPr marL="0" indent="0" algn="ctr">
              <a:buNone/>
            </a:pPr>
            <a:r>
              <a:rPr lang="en-GB" sz="2500" dirty="0" smtClean="0"/>
              <a:t>100.000 colonies from 100 samples</a:t>
            </a:r>
          </a:p>
        </p:txBody>
      </p:sp>
      <p:pic>
        <p:nvPicPr>
          <p:cNvPr id="6" name="Picture 2" descr="Image result for 16 s analysi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92" y="945097"/>
            <a:ext cx="1042767" cy="236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56219" y="1786016"/>
            <a:ext cx="1224137" cy="362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utoShape 2" descr="Image result for 16s rrna sequencing protocol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4" descr="Image result for 16s rrna sequencing protocol"/>
          <p:cNvSpPr>
            <a:spLocks noChangeAspect="1" noChangeArrowheads="1"/>
          </p:cNvSpPr>
          <p:nvPr/>
        </p:nvSpPr>
        <p:spPr bwMode="auto">
          <a:xfrm>
            <a:off x="2159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1259632" y="3888000"/>
            <a:ext cx="7174940" cy="2853368"/>
            <a:chOff x="1259632" y="3888000"/>
            <a:chExt cx="7174940" cy="2853368"/>
          </a:xfrm>
        </p:grpSpPr>
        <p:grpSp>
          <p:nvGrpSpPr>
            <p:cNvPr id="11" name="Group 10"/>
            <p:cNvGrpSpPr/>
            <p:nvPr/>
          </p:nvGrpSpPr>
          <p:grpSpPr>
            <a:xfrm>
              <a:off x="1259632" y="3888000"/>
              <a:ext cx="6687939" cy="2853368"/>
              <a:chOff x="1259632" y="3888000"/>
              <a:chExt cx="6687939" cy="2853368"/>
            </a:xfrm>
          </p:grpSpPr>
          <p:pic>
            <p:nvPicPr>
              <p:cNvPr id="2054" name="Picture 6" descr="Image result for 16s rrna sequencing protocol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9632" y="4463380"/>
                <a:ext cx="6687939" cy="22779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 8"/>
              <p:cNvSpPr/>
              <p:nvPr/>
            </p:nvSpPr>
            <p:spPr>
              <a:xfrm>
                <a:off x="3995936" y="4437112"/>
                <a:ext cx="792088" cy="57606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474845" y="3888000"/>
                <a:ext cx="4257512" cy="591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GB" sz="2500" u="sng" dirty="0" smtClean="0"/>
                  <a:t>Barcoding &amp; multiplexing</a:t>
                </a:r>
                <a:endParaRPr lang="en-GB" sz="2500" u="sng" dirty="0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6994412" y="4401978"/>
              <a:ext cx="144016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Sorted by</a:t>
              </a:r>
            </a:p>
            <a:p>
              <a:r>
                <a:rPr lang="en-GB" dirty="0" smtClean="0"/>
                <a:t>barcode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1356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333399"/>
                </a:solidFill>
                <a:latin typeface="Arial" pitchFamily="34" charset="0"/>
              </a:rPr>
              <a:t>	Analysis pipeline/workflow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42" name="Picture 2" descr="D:\20161111 Backup papers\16S pipeline paper\Picture 1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/>
          <a:stretch/>
        </p:blipFill>
        <p:spPr bwMode="auto">
          <a:xfrm>
            <a:off x="2555776" y="1616454"/>
            <a:ext cx="3859477" cy="4980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16 s analysi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538" y="274638"/>
            <a:ext cx="1105381" cy="250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-108520" y="1522439"/>
            <a:ext cx="1224136" cy="970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5436096" y="2267580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+ QC</a:t>
            </a:r>
            <a:endParaRPr lang="en-GB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276566" y="4725144"/>
            <a:ext cx="1391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=</a:t>
            </a:r>
            <a:r>
              <a:rPr lang="en-GB" b="1" dirty="0" smtClean="0"/>
              <a:t> OTU table</a:t>
            </a:r>
            <a:endParaRPr lang="en-GB" b="1" dirty="0"/>
          </a:p>
        </p:txBody>
      </p:sp>
      <p:sp>
        <p:nvSpPr>
          <p:cNvPr id="4" name="Rectangle 3"/>
          <p:cNvSpPr/>
          <p:nvPr/>
        </p:nvSpPr>
        <p:spPr>
          <a:xfrm>
            <a:off x="1115616" y="1139587"/>
            <a:ext cx="8136449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700" dirty="0"/>
              <a:t>OTU -&gt; Operational Taxonomic Unit </a:t>
            </a:r>
            <a:r>
              <a:rPr lang="en-GB" sz="1700" dirty="0" smtClean="0"/>
              <a:t>(nt sequence -&gt; biological entity)</a:t>
            </a:r>
          </a:p>
        </p:txBody>
      </p:sp>
      <p:sp>
        <p:nvSpPr>
          <p:cNvPr id="7" name="Rectangle 6"/>
          <p:cNvSpPr/>
          <p:nvPr/>
        </p:nvSpPr>
        <p:spPr>
          <a:xfrm>
            <a:off x="2771800" y="4797152"/>
            <a:ext cx="1152128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77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29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5772150" y="5424968"/>
            <a:ext cx="279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Verdana" pitchFamily="34" charset="0"/>
              </a:rPr>
              <a:t>Biological interpretation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Verdana" pitchFamily="34" charset="0"/>
              </a:rPr>
              <a:t>Hypothesis testing</a:t>
            </a:r>
          </a:p>
          <a:p>
            <a:pPr marL="285750" indent="-28575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GB" sz="1400" dirty="0" smtClean="0">
                <a:latin typeface="Verdana" pitchFamily="34" charset="0"/>
              </a:rPr>
              <a:t>Months/year?</a:t>
            </a:r>
          </a:p>
          <a:p>
            <a:pPr>
              <a:lnSpc>
                <a:spcPts val="1800"/>
              </a:lnSpc>
            </a:pPr>
            <a:endParaRPr lang="en-GB" sz="1400" dirty="0">
              <a:latin typeface="Verdana" pitchFamily="34" charset="0"/>
            </a:endParaRPr>
          </a:p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Day 2/3</a:t>
            </a:r>
            <a:endParaRPr lang="en-GB" sz="1400" dirty="0">
              <a:latin typeface="Verdana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5257800" y="1147156"/>
            <a:ext cx="457200" cy="4330722"/>
          </a:xfrm>
          <a:prstGeom prst="rightBrac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772150" y="3161161"/>
            <a:ext cx="1517650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Weeks/months</a:t>
            </a:r>
          </a:p>
        </p:txBody>
      </p:sp>
      <p:pic>
        <p:nvPicPr>
          <p:cNvPr id="10" name="Picture 2" descr="Image result for 16 s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36" y="855317"/>
            <a:ext cx="2468640" cy="559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85" b="21217"/>
          <a:stretch/>
        </p:blipFill>
        <p:spPr bwMode="auto">
          <a:xfrm>
            <a:off x="2672436" y="1412014"/>
            <a:ext cx="1031698" cy="923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2119746" y="5239341"/>
            <a:ext cx="3535680" cy="9704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92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A sense of scale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9908-1A31-459F-B617-6C958B0183BC}" type="slidenum">
              <a:rPr lang="en-GB" smtClean="0"/>
              <a:t>3</a:t>
            </a:fld>
            <a:endParaRPr lang="en-GB"/>
          </a:p>
        </p:txBody>
      </p:sp>
      <p:pic>
        <p:nvPicPr>
          <p:cNvPr id="6146" name="Picture 2" descr="Image result for protozoan bacteria siz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62" y="1070319"/>
            <a:ext cx="5602956" cy="40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1 micrometer naar 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526" y="2921212"/>
            <a:ext cx="2857500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47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smtClean="0"/>
              <a:t>The hard part....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0" y="1153244"/>
            <a:ext cx="8521188" cy="4089600"/>
          </a:xfrm>
        </p:spPr>
        <p:txBody>
          <a:bodyPr/>
          <a:lstStyle/>
          <a:p>
            <a:pPr marL="0" indent="0">
              <a:buNone/>
            </a:pPr>
            <a:r>
              <a:rPr lang="en-GB" sz="3000" dirty="0" smtClean="0"/>
              <a:t>Day 2/3</a:t>
            </a:r>
            <a:endParaRPr lang="en-GB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30</a:t>
            </a:fld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278"/>
          <a:stretch/>
        </p:blipFill>
        <p:spPr bwMode="auto">
          <a:xfrm>
            <a:off x="281656" y="1526571"/>
            <a:ext cx="8660732" cy="461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61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14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084"/>
            <a:ext cx="8229600" cy="1143000"/>
          </a:xfrm>
        </p:spPr>
        <p:txBody>
          <a:bodyPr/>
          <a:lstStyle/>
          <a:p>
            <a:r>
              <a:rPr lang="en-GB" dirty="0" smtClean="0"/>
              <a:t>The tree of life</a:t>
            </a:r>
            <a:endParaRPr lang="en-GB" dirty="0"/>
          </a:p>
        </p:txBody>
      </p:sp>
      <p:pic>
        <p:nvPicPr>
          <p:cNvPr id="1026" name="Picture 2" descr="https://static01.nyt.com/images/2016/04/12/science/11TREEOFLIFE/11TREEOFLIFE-superJumbo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9004" y="1473914"/>
            <a:ext cx="4719139" cy="5358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6646" y="769022"/>
            <a:ext cx="348159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/>
              <a:t>Earth’s biodiversity</a:t>
            </a:r>
            <a:endParaRPr lang="en-GB" sz="2500" dirty="0"/>
          </a:p>
        </p:txBody>
      </p:sp>
      <p:sp>
        <p:nvSpPr>
          <p:cNvPr id="7" name="TextBox 6"/>
          <p:cNvSpPr txBox="1"/>
          <p:nvPr/>
        </p:nvSpPr>
        <p:spPr>
          <a:xfrm>
            <a:off x="5721004" y="1212383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relatedness/evolution/time</a:t>
            </a:r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413792" y="1143000"/>
            <a:ext cx="6228184" cy="41446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013961" y="5693487"/>
            <a:ext cx="926191" cy="265353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4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08075" y="1186902"/>
            <a:ext cx="9793288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sz="2400" b="1" dirty="0" smtClean="0">
                <a:solidFill>
                  <a:schemeClr val="tx2"/>
                </a:solidFill>
              </a:rPr>
              <a:t>16S </a:t>
            </a:r>
            <a:r>
              <a:rPr lang="en-US" altLang="en-US" sz="2400" b="1" dirty="0" err="1" smtClean="0">
                <a:solidFill>
                  <a:schemeClr val="tx2"/>
                </a:solidFill>
              </a:rPr>
              <a:t>rRNA</a:t>
            </a:r>
            <a:r>
              <a:rPr lang="en-US" altLang="en-US" sz="2400" b="1" dirty="0" smtClean="0">
                <a:solidFill>
                  <a:schemeClr val="tx2"/>
                </a:solidFill>
              </a:rPr>
              <a:t> gene: ~1500nt</a:t>
            </a:r>
          </a:p>
          <a:p>
            <a:r>
              <a:rPr lang="en-US" altLang="en-US" sz="1800" b="1" dirty="0" smtClean="0">
                <a:solidFill>
                  <a:srgbClr val="332B24"/>
                </a:solidFill>
              </a:rPr>
              <a:t>Target for detection &amp; identification of bacteria.</a:t>
            </a:r>
          </a:p>
          <a:p>
            <a:r>
              <a:rPr lang="en-US" altLang="en-US" sz="1800" b="1" dirty="0" smtClean="0"/>
              <a:t>Ideal phylogenetic marker.</a:t>
            </a:r>
          </a:p>
          <a:p>
            <a:pPr lvl="1" indent="0"/>
            <a:r>
              <a:rPr lang="en-US" altLang="en-US" sz="1600" b="1" dirty="0" smtClean="0"/>
              <a:t>Universally distributed, functionally constant, </a:t>
            </a:r>
          </a:p>
          <a:p>
            <a:pPr lvl="1" indent="0"/>
            <a:r>
              <a:rPr lang="en-US" altLang="en-US" sz="1600" b="1" dirty="0" smtClean="0"/>
              <a:t>Sufficiently conserved, no horizontal transfer (?)				</a:t>
            </a:r>
          </a:p>
          <a:p>
            <a:r>
              <a:rPr lang="en-US" altLang="en-US" sz="1800" b="1" dirty="0" smtClean="0"/>
              <a:t>More than 3,000,000 sequences in databases.</a:t>
            </a:r>
          </a:p>
          <a:p>
            <a:r>
              <a:rPr lang="en-US" altLang="en-US" sz="1800" b="1" dirty="0" smtClean="0"/>
              <a:t>Alternating </a:t>
            </a:r>
            <a:r>
              <a:rPr lang="en-US" altLang="en-US" sz="1800" b="1" u="sng" dirty="0" smtClean="0"/>
              <a:t>variable</a:t>
            </a:r>
            <a:r>
              <a:rPr lang="en-US" altLang="en-US" sz="1800" b="1" dirty="0" smtClean="0"/>
              <a:t> and </a:t>
            </a:r>
            <a:r>
              <a:rPr lang="en-US" altLang="en-US" sz="1800" b="1" u="sng" dirty="0" smtClean="0"/>
              <a:t>conserved sequence</a:t>
            </a:r>
            <a:r>
              <a:rPr lang="en-US" altLang="en-US" sz="1800" b="1" dirty="0" smtClean="0"/>
              <a:t> domains.</a:t>
            </a:r>
          </a:p>
          <a:p>
            <a:endParaRPr lang="en-US" altLang="en-US" dirty="0" smtClean="0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179388" y="90417"/>
            <a:ext cx="9217148" cy="990600"/>
          </a:xfrm>
        </p:spPr>
        <p:txBody>
          <a:bodyPr>
            <a:normAutofit fontScale="90000"/>
          </a:bodyPr>
          <a:lstStyle/>
          <a:p>
            <a:pPr algn="l"/>
            <a: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  <a:t>Building a prokaryotic phylogenetic tree</a:t>
            </a:r>
            <a:b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</a:br>
            <a:r>
              <a:rPr lang="en-GB" altLang="en-US" sz="3300" b="1" dirty="0" smtClean="0">
                <a:solidFill>
                  <a:srgbClr val="333399"/>
                </a:solidFill>
                <a:latin typeface="Arial" pitchFamily="34" charset="0"/>
              </a:rPr>
              <a:t>Target gene: Molecular clock</a:t>
            </a:r>
            <a:endParaRPr lang="en-US" altLang="en-US" sz="20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3713" y="3717032"/>
            <a:ext cx="5256212" cy="2589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3619500" y="3859907"/>
            <a:ext cx="2181225" cy="284162"/>
            <a:chOff x="3618717" y="3538810"/>
            <a:chExt cx="2181947" cy="284345"/>
          </a:xfrm>
        </p:grpSpPr>
        <p:sp>
          <p:nvSpPr>
            <p:cNvPr id="6157" name="Oval 1"/>
            <p:cNvSpPr>
              <a:spLocks noChangeArrowheads="1"/>
            </p:cNvSpPr>
            <p:nvPr/>
          </p:nvSpPr>
          <p:spPr bwMode="auto">
            <a:xfrm>
              <a:off x="3618717" y="3623394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8" name="Oval 7"/>
            <p:cNvSpPr>
              <a:spLocks noChangeArrowheads="1"/>
            </p:cNvSpPr>
            <p:nvPr/>
          </p:nvSpPr>
          <p:spPr bwMode="auto">
            <a:xfrm>
              <a:off x="4147926" y="3729517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59" name="Oval 8"/>
            <p:cNvSpPr>
              <a:spLocks noChangeArrowheads="1"/>
            </p:cNvSpPr>
            <p:nvPr/>
          </p:nvSpPr>
          <p:spPr bwMode="auto">
            <a:xfrm>
              <a:off x="5728655" y="3538810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  <p:sp>
          <p:nvSpPr>
            <p:cNvPr id="6160" name="Oval 9"/>
            <p:cNvSpPr>
              <a:spLocks noChangeArrowheads="1"/>
            </p:cNvSpPr>
            <p:nvPr/>
          </p:nvSpPr>
          <p:spPr bwMode="auto">
            <a:xfrm>
              <a:off x="4909404" y="3603352"/>
              <a:ext cx="72009" cy="93638"/>
            </a:xfrm>
            <a:prstGeom prst="ellipse">
              <a:avLst/>
            </a:prstGeom>
            <a:solidFill>
              <a:srgbClr val="FF0000"/>
            </a:solidFill>
            <a:ln w="9525" algn="ctr">
              <a:solidFill>
                <a:schemeClr val="tx2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algn="l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7FA7C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endParaRPr>
            </a:p>
          </p:txBody>
        </p:sp>
      </p:grpSp>
      <p:cxnSp>
        <p:nvCxnSpPr>
          <p:cNvPr id="6153" name="Straight Arrow Connector 6"/>
          <p:cNvCxnSpPr>
            <a:cxnSpLocks noChangeShapeType="1"/>
          </p:cNvCxnSpPr>
          <p:nvPr/>
        </p:nvCxnSpPr>
        <p:spPr bwMode="auto">
          <a:xfrm>
            <a:off x="1547664" y="4144069"/>
            <a:ext cx="0" cy="1079248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54" name="TextBox 10"/>
          <p:cNvSpPr txBox="1">
            <a:spLocks noChangeArrowheads="1"/>
          </p:cNvSpPr>
          <p:nvPr/>
        </p:nvSpPr>
        <p:spPr bwMode="auto">
          <a:xfrm>
            <a:off x="179388" y="4758432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variability</a:t>
            </a: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6155" name="TextBox 15"/>
          <p:cNvSpPr txBox="1">
            <a:spLocks noChangeArrowheads="1"/>
          </p:cNvSpPr>
          <p:nvPr/>
        </p:nvSpPr>
        <p:spPr bwMode="auto">
          <a:xfrm>
            <a:off x="3633788" y="6487219"/>
            <a:ext cx="1857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base </a:t>
            </a:r>
            <a:r>
              <a:rPr kumimoji="0" lang="nl-NL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332B24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position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332B24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cxnSp>
        <p:nvCxnSpPr>
          <p:cNvPr id="6156" name="Straight Arrow Connector 16"/>
          <p:cNvCxnSpPr>
            <a:cxnSpLocks noChangeShapeType="1"/>
          </p:cNvCxnSpPr>
          <p:nvPr/>
        </p:nvCxnSpPr>
        <p:spPr bwMode="auto">
          <a:xfrm>
            <a:off x="3708400" y="6487219"/>
            <a:ext cx="1820863" cy="0"/>
          </a:xfrm>
          <a:prstGeom prst="straightConnector1">
            <a:avLst/>
          </a:prstGeom>
          <a:noFill/>
          <a:ln w="38100" algn="ctr">
            <a:solidFill>
              <a:schemeClr val="tx2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386" name="Picture 2" descr="Afbeeldingsresultaat voor 16s rrna ge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501" y="585717"/>
            <a:ext cx="1405806" cy="188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404" y="2319940"/>
            <a:ext cx="2491923" cy="119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4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" grpId="0"/>
      <p:bldP spid="61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6</a:t>
            </a:fld>
            <a:endParaRPr lang="en-GB"/>
          </a:p>
        </p:txBody>
      </p:sp>
      <p:pic>
        <p:nvPicPr>
          <p:cNvPr id="1026" name="Picture 2" descr="Gerelateerde afbeel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1" y="2437909"/>
            <a:ext cx="418147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 descr="PPT - UniFrac: Comparing Microbial Communities PowerPoint Presentation - ID:2748412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4" t="18386" r="16132" b="6814"/>
          <a:stretch/>
        </p:blipFill>
        <p:spPr>
          <a:xfrm>
            <a:off x="4272742" y="2718261"/>
            <a:ext cx="4841766" cy="293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5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8075240" cy="1291339"/>
          </a:xfrm>
        </p:spPr>
        <p:txBody>
          <a:bodyPr/>
          <a:lstStyle/>
          <a:p>
            <a:r>
              <a:rPr lang="en-GB" sz="3800" dirty="0" smtClean="0"/>
              <a:t>Classification of all known life</a:t>
            </a:r>
            <a:br>
              <a:rPr lang="en-GB" sz="3800" dirty="0" smtClean="0"/>
            </a:br>
            <a:r>
              <a:rPr lang="en-GB" sz="2500" dirty="0" smtClean="0"/>
              <a:t>prokaryotic species concept</a:t>
            </a:r>
            <a:endParaRPr lang="en-GB" sz="25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499908-1A31-459F-B617-6C958B0183BC}" type="slidenum">
              <a:rPr lang="en-GB" smtClean="0"/>
              <a:t>7</a:t>
            </a:fld>
            <a:endParaRPr lang="en-GB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4" t="41903" r="43155" b="35804"/>
          <a:stretch/>
        </p:blipFill>
        <p:spPr bwMode="auto">
          <a:xfrm>
            <a:off x="2099289" y="1632231"/>
            <a:ext cx="6889143" cy="1828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s://upload.wikimedia.org/wikipedia/commons/thumb/a/a5/Biological_classification_L_Pengo_vflip.svg/150px-Biological_classification_L_Pengo_vflip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83" y="1287462"/>
            <a:ext cx="1792031" cy="4599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19498" y="5353396"/>
            <a:ext cx="1413164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~97%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19498" y="4904705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~95%</a:t>
            </a:r>
          </a:p>
        </p:txBody>
      </p:sp>
      <p:sp>
        <p:nvSpPr>
          <p:cNvPr id="4" name="Rectangle 3"/>
          <p:cNvSpPr/>
          <p:nvPr/>
        </p:nvSpPr>
        <p:spPr>
          <a:xfrm>
            <a:off x="3869000" y="3857795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Roboto"/>
              </a:rPr>
              <a:t>DNA-DNA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hybridization (70%)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%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Roboto"/>
              </a:rPr>
              <a:t>G+C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Free 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Roboto"/>
              </a:rPr>
              <a:t>fatty acid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morphological, biochemical and physiological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characterization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 dirty="0" smtClean="0">
                <a:solidFill>
                  <a:schemeClr val="accent5">
                    <a:lumMod val="75000"/>
                  </a:schemeClr>
                </a:solidFill>
                <a:latin typeface="Roboto"/>
              </a:rPr>
              <a:t>Almost free exchange of genomic info</a:t>
            </a:r>
            <a:r>
              <a:rPr lang="en-GB" dirty="0">
                <a:solidFill>
                  <a:schemeClr val="accent5">
                    <a:lumMod val="75000"/>
                  </a:schemeClr>
                </a:solidFill>
                <a:latin typeface="Roboto"/>
              </a:rPr>
              <a:t> 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30577" y="4383776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~92%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33349" y="3887780"/>
            <a:ext cx="889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~88%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75214" y="6054215"/>
            <a:ext cx="62012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i="1" dirty="0" smtClean="0">
                <a:latin typeface="Verdana" pitchFamily="34" charset="0"/>
              </a:rPr>
              <a:t>16S </a:t>
            </a:r>
            <a:r>
              <a:rPr lang="en-GB" sz="1400" i="1" dirty="0" err="1" smtClean="0">
                <a:latin typeface="Verdana" pitchFamily="34" charset="0"/>
              </a:rPr>
              <a:t>rRNA</a:t>
            </a:r>
            <a:r>
              <a:rPr lang="en-GB" sz="1400" i="1" dirty="0" smtClean="0">
                <a:latin typeface="Verdana" pitchFamily="34" charset="0"/>
              </a:rPr>
              <a:t> gene Escherichia Coli </a:t>
            </a:r>
            <a:r>
              <a:rPr lang="en-GB" sz="1400" dirty="0" smtClean="0">
                <a:latin typeface="Verdana" pitchFamily="34" charset="0"/>
              </a:rPr>
              <a:t>&amp; </a:t>
            </a:r>
            <a:r>
              <a:rPr lang="en-GB" sz="1400" i="1" dirty="0" smtClean="0">
                <a:latin typeface="Verdana" pitchFamily="34" charset="0"/>
              </a:rPr>
              <a:t>Salmonella &gt;</a:t>
            </a:r>
            <a:r>
              <a:rPr lang="en-GB" sz="1400" dirty="0" smtClean="0">
                <a:latin typeface="Verdana" pitchFamily="34" charset="0"/>
              </a:rPr>
              <a:t>98% similar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9289" y="3460780"/>
            <a:ext cx="4560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>
                <a:latin typeface="Verdana" pitchFamily="34" charset="0"/>
              </a:rPr>
              <a:t>16S </a:t>
            </a:r>
            <a:r>
              <a:rPr lang="en-GB" i="1" dirty="0" err="1">
                <a:latin typeface="Verdana" pitchFamily="34" charset="0"/>
              </a:rPr>
              <a:t>rRNA</a:t>
            </a:r>
            <a:r>
              <a:rPr lang="en-GB" i="1" dirty="0">
                <a:latin typeface="Verdana" pitchFamily="34" charset="0"/>
              </a:rPr>
              <a:t> </a:t>
            </a:r>
            <a:r>
              <a:rPr lang="en-GB" i="1" dirty="0" smtClean="0">
                <a:latin typeface="Verdana" pitchFamily="34" charset="0"/>
              </a:rPr>
              <a:t>gene similarity prokaryotes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8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1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21E99-CB6E-4E1C-8709-25BF64FEA530}" type="slidenum">
              <a:rPr lang="nl-NL" smtClean="0"/>
              <a:pPr/>
              <a:t>8</a:t>
            </a:fld>
            <a:endParaRPr lang="nl-NL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4948974" y="1086681"/>
            <a:ext cx="4204800" cy="5256000"/>
            <a:chOff x="4939530" y="1089328"/>
            <a:chExt cx="4204800" cy="5256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9530" y="1089328"/>
              <a:ext cx="4204800" cy="5256000"/>
            </a:xfrm>
            <a:prstGeom prst="rect">
              <a:avLst/>
            </a:prstGeom>
          </p:spPr>
        </p:pic>
        <p:pic>
          <p:nvPicPr>
            <p:cNvPr id="8" name="Picture 30" descr="6aa52fa94a46d6a2c18caebd4c549097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0340" y="4603844"/>
              <a:ext cx="1188000" cy="11880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107504" y="1268760"/>
            <a:ext cx="3573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prstClr val="black"/>
                </a:solidFill>
                <a:latin typeface="Calibri"/>
              </a:rPr>
              <a:t>Complex and diverse ecosystem</a:t>
            </a:r>
            <a:endParaRPr lang="en-US" sz="2000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1844824"/>
            <a:ext cx="52565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~ 100 +/- 50 species/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ind</a:t>
            </a:r>
            <a:r>
              <a:rPr lang="en-US" dirty="0" smtClean="0">
                <a:solidFill>
                  <a:prstClr val="black"/>
                </a:solidFill>
                <a:latin typeface="Calibri"/>
              </a:rPr>
              <a:t>  (&gt;200 strains), ~1000 sp. identified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5 </a:t>
            </a:r>
            <a:r>
              <a:rPr lang="en-US" b="1" dirty="0" err="1" smtClean="0">
                <a:solidFill>
                  <a:prstClr val="black"/>
                </a:solidFill>
                <a:latin typeface="Calibri"/>
              </a:rPr>
              <a:t>dominante</a:t>
            </a:r>
            <a:r>
              <a:rPr lang="en-US" b="1" dirty="0" smtClean="0">
                <a:solidFill>
                  <a:prstClr val="black"/>
                </a:solidFill>
                <a:latin typeface="Calibri"/>
              </a:rPr>
              <a:t> </a:t>
            </a:r>
            <a:r>
              <a:rPr lang="en-US" b="1" dirty="0">
                <a:solidFill>
                  <a:prstClr val="black"/>
                </a:solidFill>
                <a:latin typeface="Calibri"/>
              </a:rPr>
              <a:t>phyla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: </a:t>
            </a:r>
            <a:br>
              <a:rPr lang="en-US" dirty="0">
                <a:solidFill>
                  <a:prstClr val="black"/>
                </a:solidFill>
                <a:latin typeface="Calibri"/>
              </a:rPr>
            </a:br>
            <a:r>
              <a:rPr lang="en-US" dirty="0">
                <a:solidFill>
                  <a:prstClr val="black"/>
                </a:solidFill>
                <a:latin typeface="Calibri"/>
              </a:rPr>
              <a:t>Firmicutes, Bacteroides, Proteobacteria, Actinobacteria and </a:t>
            </a:r>
            <a:r>
              <a:rPr lang="en-US" dirty="0" err="1" smtClean="0">
                <a:solidFill>
                  <a:prstClr val="black"/>
                </a:solidFill>
                <a:latin typeface="Calibri"/>
              </a:rPr>
              <a:t>Verrucomicrobia</a:t>
            </a:r>
            <a:endParaRPr lang="en-US" dirty="0" smtClean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prstClr val="black"/>
                </a:solidFill>
                <a:latin typeface="Calibri"/>
              </a:rPr>
              <a:t>Associated with numerous phenotypes/diseases states</a:t>
            </a: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075" y="383326"/>
            <a:ext cx="7040710" cy="345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3000" dirty="0" smtClean="0">
                <a:latin typeface="Verdana" pitchFamily="34" charset="0"/>
              </a:rPr>
              <a:t>Human gastro-intestinal microbiota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26973" y="6365814"/>
            <a:ext cx="1713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© Fuentes 2017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8295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  <p:pic>
        <p:nvPicPr>
          <p:cNvPr id="4" name="Picture 2" descr="https://static01.nyt.com/images/2016/04/12/science/11TREEOFLIFE/11TREEOFLIFE-superJumb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5656" y="188640"/>
            <a:ext cx="5472608" cy="6213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 rot="6182820">
            <a:off x="3057041" y="1081878"/>
            <a:ext cx="1619698" cy="3330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 rot="3842969">
            <a:off x="2507544" y="1141873"/>
            <a:ext cx="161969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 rot="11393494">
            <a:off x="1657349" y="1990446"/>
            <a:ext cx="1619698" cy="1256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 rot="5993939">
            <a:off x="2120019" y="3603332"/>
            <a:ext cx="1858602" cy="4363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 rot="7156724">
            <a:off x="2349268" y="3167474"/>
            <a:ext cx="1245413" cy="2560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 rot="12079472">
            <a:off x="1797433" y="1563944"/>
            <a:ext cx="1858602" cy="2391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5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361</Words>
  <Application>Microsoft Office PowerPoint</Application>
  <PresentationFormat>On-screen Show (4:3)</PresentationFormat>
  <Paragraphs>112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Microsoft Tai Le</vt:lpstr>
      <vt:lpstr>Roboto</vt:lpstr>
      <vt:lpstr>Source Sans Pro</vt:lpstr>
      <vt:lpstr>Verdana</vt:lpstr>
      <vt:lpstr>Wingdings</vt:lpstr>
      <vt:lpstr>Wageningen UR</vt:lpstr>
      <vt:lpstr>Office Theme</vt:lpstr>
      <vt:lpstr>PowerPoint Presentation</vt:lpstr>
      <vt:lpstr>‘previous generation’ microbiomics </vt:lpstr>
      <vt:lpstr>A sense of scale</vt:lpstr>
      <vt:lpstr>The tree of life</vt:lpstr>
      <vt:lpstr>Building a prokaryotic phylogenetic tree Target gene: Molecular clock</vt:lpstr>
      <vt:lpstr>PowerPoint Presentation</vt:lpstr>
      <vt:lpstr>Classification of all known life prokaryotic species concept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 rRNA gene based approaches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16S rRNA gene amplicon sequencing workflow</vt:lpstr>
      <vt:lpstr>‘Next Generation’ Sequencers</vt:lpstr>
      <vt:lpstr>Why Next Generation Sequencing?</vt:lpstr>
      <vt:lpstr>Amplicon sequencing</vt:lpstr>
      <vt:lpstr>     PCR</vt:lpstr>
      <vt:lpstr> Analysis pipeline/workflow</vt:lpstr>
      <vt:lpstr>PowerPoint Presentation</vt:lpstr>
      <vt:lpstr>The hard part....</vt:lpstr>
      <vt:lpstr>Recap</vt:lpstr>
    </vt:vector>
  </TitlesOfParts>
  <Company>Wageningen University and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Hermes, Gerben</dc:creator>
  <cp:lastModifiedBy>Hermes, Gerben</cp:lastModifiedBy>
  <cp:revision>57</cp:revision>
  <dcterms:created xsi:type="dcterms:W3CDTF">2017-11-21T11:43:32Z</dcterms:created>
  <dcterms:modified xsi:type="dcterms:W3CDTF">2018-05-28T06:15:46Z</dcterms:modified>
</cp:coreProperties>
</file>